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sldIdLst>
    <p:sldId id="267" r:id="rId3"/>
    <p:sldId id="303" r:id="rId4"/>
    <p:sldId id="304" r:id="rId5"/>
    <p:sldId id="305" r:id="rId6"/>
    <p:sldId id="306" r:id="rId7"/>
    <p:sldId id="31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8" r:id="rId16"/>
    <p:sldId id="315" r:id="rId17"/>
    <p:sldId id="31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7FB"/>
    <a:srgbClr val="E8AE6A"/>
    <a:srgbClr val="213466"/>
    <a:srgbClr val="E1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DF35A-200E-4696-95A8-70BD4E55723F}" type="datetimeFigureOut">
              <a:rPr lang="de-AT" smtClean="0"/>
              <a:t>18.06.2025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343C-31F5-4C70-8F1E-FD23A5DBC8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93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2318" y="2719705"/>
            <a:ext cx="10515600" cy="1325563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einfügen,</a:t>
            </a:r>
            <a:br>
              <a:rPr lang="de-DE" dirty="0"/>
            </a:br>
            <a:r>
              <a:rPr lang="de-DE" dirty="0"/>
              <a:t>maximal 3-zeilig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216998" y="6543652"/>
            <a:ext cx="4114800" cy="304927"/>
          </a:xfrm>
          <a:prstGeom prst="rect">
            <a:avLst/>
          </a:prstGeom>
        </p:spPr>
        <p:txBody>
          <a:bodyPr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72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6114143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6" name="Inhaltsplatzhalter 12"/>
          <p:cNvSpPr>
            <a:spLocks noGrp="1"/>
          </p:cNvSpPr>
          <p:nvPr>
            <p:ph sz="quarter" idx="12" hasCustomPrompt="1"/>
          </p:nvPr>
        </p:nvSpPr>
        <p:spPr>
          <a:xfrm>
            <a:off x="6114143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9530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19907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289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114143" y="1990725"/>
            <a:ext cx="4305300" cy="3495675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980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876300" y="4780546"/>
            <a:ext cx="8797089" cy="1187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2134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 hasCustomPrompt="1"/>
          </p:nvPr>
        </p:nvSpPr>
        <p:spPr>
          <a:xfrm>
            <a:off x="876300" y="6112610"/>
            <a:ext cx="5905500" cy="437916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2134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AT" dirty="0"/>
              <a:t>Autor, TT/MM/JJJJ</a:t>
            </a:r>
          </a:p>
        </p:txBody>
      </p:sp>
    </p:spTree>
    <p:extLst>
      <p:ext uri="{BB962C8B-B14F-4D97-AF65-F5344CB8AC3E}">
        <p14:creationId xmlns:p14="http://schemas.microsoft.com/office/powerpoint/2010/main" val="21377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titel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9" y="64169"/>
            <a:ext cx="3296652" cy="24458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2318" y="2719705"/>
            <a:ext cx="10515600" cy="1325563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einfügen,</a:t>
            </a:r>
            <a:br>
              <a:rPr lang="de-DE" dirty="0"/>
            </a:br>
            <a:r>
              <a:rPr lang="de-DE" dirty="0"/>
              <a:t>maximal 3-zeilig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216998" y="6543652"/>
            <a:ext cx="4114800" cy="30492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239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40" y="1305243"/>
            <a:ext cx="9144000" cy="19523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420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903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Zwischen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481">
            <a:off x="10119700" y="3343973"/>
            <a:ext cx="1611094" cy="28342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40" y="1305243"/>
            <a:ext cx="9144000" cy="19523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420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62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4260" y="1409700"/>
            <a:ext cx="10060940" cy="8763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Überschrift einfügen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64260" y="2565401"/>
            <a:ext cx="10060940" cy="3162300"/>
          </a:xfrm>
        </p:spPr>
        <p:txBody>
          <a:bodyPr>
            <a:normAutofit/>
          </a:bodyPr>
          <a:lstStyle>
            <a:lvl1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de-DE" dirty="0"/>
              <a:t>Aufzählung einfügen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1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69184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4260" y="1397000"/>
            <a:ext cx="10073640" cy="9017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Überschrift einfügen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64260" y="2552701"/>
            <a:ext cx="10073640" cy="3175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5922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1442" y="0"/>
            <a:ext cx="5730843" cy="6857999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087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6108700" y="26543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951" y="-4017707"/>
            <a:ext cx="6234151" cy="88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285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543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898" y="3005448"/>
            <a:ext cx="4894908" cy="32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8200" y="6543652"/>
            <a:ext cx="2743200" cy="32105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78E30D-B9C2-4461-BAF3-B680A70E066B}" type="datetime1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18.06.2025</a:t>
            </a:fld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8610600" y="64995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3A7ACB7D-0D75-44D2-8ADC-849548B81F69}" type="slidenum">
              <a:rPr lang="de-AT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002" y="6559408"/>
            <a:ext cx="280596" cy="1799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642" y="230188"/>
            <a:ext cx="1392503" cy="13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49" r:id="rId3"/>
    <p:sldLayoutId id="2147483684" r:id="rId4"/>
    <p:sldLayoutId id="2147483650" r:id="rId5"/>
    <p:sldLayoutId id="2147483656" r:id="rId6"/>
    <p:sldLayoutId id="2147483652" r:id="rId7"/>
    <p:sldLayoutId id="2147483657" r:id="rId8"/>
    <p:sldLayoutId id="2147483689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88E5-34B3-4388-B988-CA64619639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69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linario.at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stellung.linz@kulinario.at" TargetMode="External"/><Relationship Id="rId2" Type="http://schemas.openxmlformats.org/officeDocument/2006/relationships/hyperlink" Target="mailto:hallo@kulinario.a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876300" y="4724400"/>
            <a:ext cx="9401342" cy="10507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Javacom" pitchFamily="2" charset="0"/>
              </a:rPr>
              <a:t>Mittagessen &amp; Vorbestellung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solidFill>
                  <a:srgbClr val="E1921C"/>
                </a:solidFill>
              </a:rPr>
              <a:t>Körnergymnasium| Schuljahr 2025/26</a:t>
            </a:r>
          </a:p>
          <a:p>
            <a:pPr>
              <a:lnSpc>
                <a:spcPct val="100000"/>
              </a:lnSpc>
            </a:pPr>
            <a:endParaRPr lang="de-DE" sz="1600" b="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endParaRPr lang="de-AT" sz="140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hteck: abgerundete Ecken 2">
            <a:hlinkClick r:id="rId2"/>
            <a:extLst>
              <a:ext uri="{FF2B5EF4-FFF2-40B4-BE49-F238E27FC236}">
                <a16:creationId xmlns:a16="http://schemas.microsoft.com/office/drawing/2014/main" id="{1F131904-7AD7-CEDA-D684-B6A6715BC474}"/>
              </a:ext>
            </a:extLst>
          </p:cNvPr>
          <p:cNvSpPr/>
          <p:nvPr/>
        </p:nvSpPr>
        <p:spPr>
          <a:xfrm>
            <a:off x="959853" y="5911516"/>
            <a:ext cx="1446463" cy="481263"/>
          </a:xfrm>
          <a:prstGeom prst="roundRect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213466"/>
                </a:solidFill>
              </a:rPr>
              <a:t>kulinario.at</a:t>
            </a:r>
          </a:p>
        </p:txBody>
      </p:sp>
    </p:spTree>
    <p:extLst>
      <p:ext uri="{BB962C8B-B14F-4D97-AF65-F5344CB8AC3E}">
        <p14:creationId xmlns:p14="http://schemas.microsoft.com/office/powerpoint/2010/main" val="304087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Aufladen des Guthabens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456" y="5910991"/>
            <a:ext cx="2688087" cy="451757"/>
          </a:xfrm>
        </p:spPr>
        <p:txBody>
          <a:bodyPr>
            <a:normAutofit fontScale="92500"/>
          </a:bodyPr>
          <a:lstStyle/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AutoNum type="arabicPeriod"/>
            </a:pPr>
            <a:r>
              <a:rPr lang="de-DE" sz="1200" dirty="0"/>
              <a:t>Geldwert auswählen (z. B. 30 €)</a:t>
            </a:r>
          </a:p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AutoNum type="arabicPeriod"/>
            </a:pPr>
            <a:r>
              <a:rPr lang="de-DE" sz="1200" dirty="0"/>
              <a:t>Button „In den Warenkorb“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665521-7605-24F3-797F-0CA70AF7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844" y="2154498"/>
            <a:ext cx="1694439" cy="36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37FC22-68F0-2EEE-E265-1B3FCFE0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" b="461"/>
          <a:stretch/>
        </p:blipFill>
        <p:spPr>
          <a:xfrm>
            <a:off x="8016187" y="2154498"/>
            <a:ext cx="1712387" cy="369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04EE98F-6F05-0EAC-BA5F-8A4ADF373830}"/>
              </a:ext>
            </a:extLst>
          </p:cNvPr>
          <p:cNvSpPr/>
          <p:nvPr/>
        </p:nvSpPr>
        <p:spPr>
          <a:xfrm>
            <a:off x="3843094" y="3628557"/>
            <a:ext cx="828404" cy="294845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5820283-4BAA-5BDD-477C-027856CC01E4}"/>
              </a:ext>
            </a:extLst>
          </p:cNvPr>
          <p:cNvSpPr txBox="1">
            <a:spLocks/>
          </p:cNvSpPr>
          <p:nvPr/>
        </p:nvSpPr>
        <p:spPr>
          <a:xfrm>
            <a:off x="4710252" y="5910991"/>
            <a:ext cx="2688087" cy="45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 startAt="3"/>
            </a:pPr>
            <a:r>
              <a:rPr lang="de-DE" sz="1200" dirty="0"/>
              <a:t>Button „Weiter“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D749471A-2BEC-5B4B-55CD-0AC4EC550405}"/>
              </a:ext>
            </a:extLst>
          </p:cNvPr>
          <p:cNvSpPr txBox="1">
            <a:spLocks/>
          </p:cNvSpPr>
          <p:nvPr/>
        </p:nvSpPr>
        <p:spPr>
          <a:xfrm>
            <a:off x="7772841" y="5910990"/>
            <a:ext cx="2688087" cy="451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 startAt="4"/>
            </a:pPr>
            <a:r>
              <a:rPr lang="de-DE" sz="1200" dirty="0"/>
              <a:t>Auswahl des Zahlungsmittels</a:t>
            </a:r>
          </a:p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 startAt="4"/>
            </a:pPr>
            <a:r>
              <a:rPr lang="de-DE" sz="1200" dirty="0"/>
              <a:t>Button „Kostenpflichtig bestellen“</a:t>
            </a:r>
          </a:p>
        </p:txBody>
      </p:sp>
      <p:pic>
        <p:nvPicPr>
          <p:cNvPr id="1026" name="DEA9105D-A3F1-40B1-809D-9BE875A26A41">
            <a:extLst>
              <a:ext uri="{FF2B5EF4-FFF2-40B4-BE49-F238E27FC236}">
                <a16:creationId xmlns:a16="http://schemas.microsoft.com/office/drawing/2014/main" id="{AB7DF1C6-EE25-4B04-1497-800C2DE6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3500" y="2133797"/>
            <a:ext cx="1694440" cy="36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6D27020-112F-6A8B-BD04-AE215FFCFBC0}"/>
              </a:ext>
            </a:extLst>
          </p:cNvPr>
          <p:cNvSpPr/>
          <p:nvPr/>
        </p:nvSpPr>
        <p:spPr>
          <a:xfrm>
            <a:off x="6898533" y="3628557"/>
            <a:ext cx="828404" cy="294845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8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3.1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042" y="1229897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Bestellung aufgeben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0" y="2633422"/>
            <a:ext cx="5220106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Mit Ihrem aufgeladenen Guthaben können Sie jetzt Bestellungen durchführen. Dafür klicken Sie auf den Button „</a:t>
            </a:r>
            <a:r>
              <a:rPr lang="de-DE" sz="1600" b="1" dirty="0"/>
              <a:t>Bestellung &amp; Speiseplan</a:t>
            </a:r>
            <a:r>
              <a:rPr lang="de-DE" sz="1600" dirty="0"/>
              <a:t>“.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Wählen Sie anschließend die </a:t>
            </a:r>
            <a:r>
              <a:rPr lang="de-DE" sz="1600" b="1" dirty="0"/>
              <a:t>Kalenderwoche (KW) </a:t>
            </a:r>
            <a:r>
              <a:rPr lang="de-DE" sz="1600" dirty="0"/>
              <a:t>aus, für die Sie bestellen möchten.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Sie haben die Wahl zwischen </a:t>
            </a:r>
            <a:r>
              <a:rPr lang="de-DE" sz="1600" b="1" dirty="0"/>
              <a:t>2 Menüs</a:t>
            </a:r>
            <a:r>
              <a:rPr lang="de-DE" sz="1600" dirty="0"/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Ein Menü umfasst: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Hauptspeise inkl. </a:t>
            </a:r>
            <a:r>
              <a:rPr lang="de-DE" sz="1600" dirty="0" err="1"/>
              <a:t>Beilagensalat</a:t>
            </a:r>
            <a:r>
              <a:rPr lang="de-DE" sz="1600" dirty="0"/>
              <a:t> (wo passend)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Suppe und Dessert werden jeweils abwechselnd angeboten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BC8254-C52A-ED7A-C709-A0604D25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b="656"/>
          <a:stretch/>
        </p:blipFill>
        <p:spPr>
          <a:xfrm>
            <a:off x="7184667" y="1821808"/>
            <a:ext cx="2445820" cy="458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ED7F163-91E9-C0F2-DF3B-3D7DD5453A66}"/>
              </a:ext>
            </a:extLst>
          </p:cNvPr>
          <p:cNvSpPr/>
          <p:nvPr/>
        </p:nvSpPr>
        <p:spPr>
          <a:xfrm rot="20097799">
            <a:off x="7555158" y="3868789"/>
            <a:ext cx="692497" cy="493210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DB098A6-E604-CB0A-4E54-1A350BCE0B7A}"/>
              </a:ext>
            </a:extLst>
          </p:cNvPr>
          <p:cNvSpPr/>
          <p:nvPr/>
        </p:nvSpPr>
        <p:spPr>
          <a:xfrm rot="20181302">
            <a:off x="6695775" y="1739467"/>
            <a:ext cx="1626503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Bestellvorgang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37A8A4-ADFA-05EC-1CE7-A3B04735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b="274"/>
          <a:stretch/>
        </p:blipFill>
        <p:spPr>
          <a:xfrm>
            <a:off x="9630486" y="1969685"/>
            <a:ext cx="2147157" cy="411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05621D-D474-323D-23D7-206FCB20D706}"/>
              </a:ext>
            </a:extLst>
          </p:cNvPr>
          <p:cNvSpPr/>
          <p:nvPr/>
        </p:nvSpPr>
        <p:spPr>
          <a:xfrm rot="7845779">
            <a:off x="11522162" y="1765751"/>
            <a:ext cx="471667" cy="354722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55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657" y="6007243"/>
            <a:ext cx="2688087" cy="451757"/>
          </a:xfrm>
        </p:spPr>
        <p:txBody>
          <a:bodyPr>
            <a:normAutofit fontScale="85000" lnSpcReduction="10000"/>
          </a:bodyPr>
          <a:lstStyle/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AutoNum type="arabicPeriod"/>
            </a:pPr>
            <a:r>
              <a:rPr lang="de-DE" sz="1200" dirty="0"/>
              <a:t>Menü für die einzelnen Tage wählen</a:t>
            </a:r>
          </a:p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AutoNum type="arabicPeriod"/>
            </a:pPr>
            <a:r>
              <a:rPr lang="de-DE" sz="1200" dirty="0"/>
              <a:t>Button „Weiter“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04EE98F-6F05-0EAC-BA5F-8A4ADF373830}"/>
              </a:ext>
            </a:extLst>
          </p:cNvPr>
          <p:cNvSpPr/>
          <p:nvPr/>
        </p:nvSpPr>
        <p:spPr>
          <a:xfrm>
            <a:off x="3835655" y="3491611"/>
            <a:ext cx="672178" cy="519564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5820283-4BAA-5BDD-477C-027856CC01E4}"/>
              </a:ext>
            </a:extLst>
          </p:cNvPr>
          <p:cNvSpPr txBox="1">
            <a:spLocks/>
          </p:cNvSpPr>
          <p:nvPr/>
        </p:nvSpPr>
        <p:spPr>
          <a:xfrm>
            <a:off x="4373368" y="6007242"/>
            <a:ext cx="2688087" cy="451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 startAt="3"/>
            </a:pPr>
            <a:r>
              <a:rPr lang="de-DE" sz="1200" dirty="0"/>
              <a:t>„Kundenkonto“ als Zahlungsmittel</a:t>
            </a:r>
          </a:p>
          <a:p>
            <a:pPr marL="228600" indent="-2286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 startAt="3"/>
            </a:pPr>
            <a:r>
              <a:rPr lang="de-DE" sz="1200" dirty="0"/>
              <a:t>Button „Kostenpflichtig bestellen“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511" y="1886639"/>
            <a:ext cx="1893230" cy="402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746" y="1879141"/>
            <a:ext cx="1932518" cy="403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70D71AA-93C2-BF35-CFAC-CCCB17783850}"/>
              </a:ext>
            </a:extLst>
          </p:cNvPr>
          <p:cNvSpPr txBox="1">
            <a:spLocks/>
          </p:cNvSpPr>
          <p:nvPr/>
        </p:nvSpPr>
        <p:spPr>
          <a:xfrm>
            <a:off x="7279227" y="2151111"/>
            <a:ext cx="4335257" cy="376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b="1" dirty="0"/>
              <a:t>Bitte beachten Sie: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b="1" dirty="0"/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Die Bestellung muss bis </a:t>
            </a:r>
            <a:r>
              <a:rPr lang="de-DE" sz="1600" b="1" dirty="0"/>
              <a:t>Freitag, </a:t>
            </a:r>
            <a:br>
              <a:rPr lang="de-DE" sz="1600" b="1" dirty="0"/>
            </a:br>
            <a:r>
              <a:rPr lang="de-DE" sz="1600" b="1" dirty="0"/>
              <a:t>13:00 Uhr, </a:t>
            </a:r>
            <a:r>
              <a:rPr lang="de-DE" sz="1600" dirty="0"/>
              <a:t>für die Folgewoche abgegeben werden.</a:t>
            </a:r>
            <a:br>
              <a:rPr lang="de-DE" sz="1600" dirty="0"/>
            </a:br>
            <a:endParaRPr lang="de-DE" sz="1600" dirty="0"/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600" b="1" dirty="0"/>
              <a:t>Abbestellungen/Stornos</a:t>
            </a:r>
            <a:r>
              <a:rPr lang="de-DE" sz="1600" dirty="0"/>
              <a:t> für den gleichen Tag sind </a:t>
            </a:r>
            <a:r>
              <a:rPr lang="de-DE" sz="1600" b="1" dirty="0"/>
              <a:t>nicht möglich.</a:t>
            </a:r>
            <a:br>
              <a:rPr lang="de-DE" sz="1600" dirty="0"/>
            </a:br>
            <a:endParaRPr lang="de-DE" sz="1600" dirty="0"/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Stornos, z. B. bei Krankheit, sind bis </a:t>
            </a:r>
            <a:br>
              <a:rPr lang="de-DE" sz="1600" dirty="0"/>
            </a:br>
            <a:r>
              <a:rPr lang="de-DE" sz="1600" b="1" dirty="0"/>
              <a:t>13:00 Uhr am Vortag </a:t>
            </a:r>
            <a:r>
              <a:rPr lang="de-DE" sz="1600" dirty="0"/>
              <a:t>möglich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/>
              <a:t>schauen Sie dazu in den </a:t>
            </a:r>
            <a:r>
              <a:rPr lang="de-DE" sz="1600" b="1" dirty="0"/>
              <a:t>Bestellverlauf</a:t>
            </a:r>
            <a:r>
              <a:rPr lang="de-DE" sz="1600" dirty="0"/>
              <a:t>: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023C0B-E01C-9996-BE8D-C26D5E651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92" t="94141" r="3892"/>
          <a:stretch/>
        </p:blipFill>
        <p:spPr>
          <a:xfrm>
            <a:off x="8051611" y="6114550"/>
            <a:ext cx="2157882" cy="23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6A0FBC3-C309-CA66-B946-35398C832EF6}"/>
              </a:ext>
            </a:extLst>
          </p:cNvPr>
          <p:cNvSpPr/>
          <p:nvPr/>
        </p:nvSpPr>
        <p:spPr>
          <a:xfrm rot="5400000">
            <a:off x="8567569" y="5613999"/>
            <a:ext cx="644192" cy="356911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F68A3007-6756-3D8D-6A89-36570437EDA8}"/>
              </a:ext>
            </a:extLst>
          </p:cNvPr>
          <p:cNvSpPr/>
          <p:nvPr/>
        </p:nvSpPr>
        <p:spPr>
          <a:xfrm rot="5400000">
            <a:off x="4641425" y="3034756"/>
            <a:ext cx="837405" cy="595870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FAFAD2-B907-6988-D1BB-E72E086F26FE}"/>
              </a:ext>
            </a:extLst>
          </p:cNvPr>
          <p:cNvSpPr txBox="1">
            <a:spLocks/>
          </p:cNvSpPr>
          <p:nvPr/>
        </p:nvSpPr>
        <p:spPr>
          <a:xfrm>
            <a:off x="1054042" y="1229897"/>
            <a:ext cx="1007364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fontAlgn="base">
              <a:lnSpc>
                <a:spcPct val="110000"/>
              </a:lnSpc>
            </a:pPr>
            <a:r>
              <a:rPr lang="de-DE" sz="3000"/>
              <a:t>Bestellung aufgeben</a:t>
            </a:r>
            <a:br>
              <a:rPr lang="de-DE" sz="3000"/>
            </a:br>
            <a:endParaRPr lang="de-AT" sz="3000" dirty="0">
              <a:latin typeface="Javac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9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Abholung des Mittagessens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0" y="2633422"/>
            <a:ext cx="5849887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Jetzt kann Ihr Kind das Mittagessen genießen –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b="1" dirty="0"/>
              <a:t>seine Bestellung ist hinterlegt </a:t>
            </a:r>
            <a:r>
              <a:rPr lang="de-DE" sz="1600" b="1" dirty="0">
                <a:sym typeface="Wingdings" panose="05000000000000000000" pitchFamily="2" charset="2"/>
              </a:rPr>
              <a:t>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17082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FDBF79-BB4E-2BB4-48A9-6E4F4F2D008B}"/>
              </a:ext>
            </a:extLst>
          </p:cNvPr>
          <p:cNvGrpSpPr/>
          <p:nvPr/>
        </p:nvGrpSpPr>
        <p:grpSpPr>
          <a:xfrm>
            <a:off x="8737156" y="2093493"/>
            <a:ext cx="1903218" cy="4043897"/>
            <a:chOff x="8737156" y="2093493"/>
            <a:chExt cx="1903218" cy="404389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F6373D5-70D0-D130-1D90-6184120A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" b="941"/>
            <a:stretch/>
          </p:blipFill>
          <p:spPr>
            <a:xfrm>
              <a:off x="8737156" y="2093493"/>
              <a:ext cx="1903218" cy="4043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B9D9081-E82D-A8EF-A370-392825864341}"/>
                </a:ext>
              </a:extLst>
            </p:cNvPr>
            <p:cNvSpPr txBox="1"/>
            <p:nvPr/>
          </p:nvSpPr>
          <p:spPr>
            <a:xfrm>
              <a:off x="8815121" y="2633422"/>
              <a:ext cx="980434" cy="200055"/>
            </a:xfrm>
            <a:prstGeom prst="rect">
              <a:avLst/>
            </a:prstGeom>
            <a:solidFill>
              <a:srgbClr val="CCCCCC"/>
            </a:solidFill>
          </p:spPr>
          <p:txBody>
            <a:bodyPr wrap="square" rtlCol="0">
              <a:spAutoFit/>
            </a:bodyPr>
            <a:lstStyle/>
            <a:p>
              <a:r>
                <a:rPr lang="de-DE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kulinario®</a:t>
              </a:r>
              <a:endParaRPr lang="de-DE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DF6CA9A-45CC-6094-64B6-2B58E1CE556E}"/>
                </a:ext>
              </a:extLst>
            </p:cNvPr>
            <p:cNvSpPr txBox="1"/>
            <p:nvPr/>
          </p:nvSpPr>
          <p:spPr>
            <a:xfrm>
              <a:off x="8815121" y="5248619"/>
              <a:ext cx="980434" cy="200055"/>
            </a:xfrm>
            <a:prstGeom prst="rect">
              <a:avLst/>
            </a:prstGeom>
            <a:solidFill>
              <a:srgbClr val="CCCCCC"/>
            </a:solidFill>
          </p:spPr>
          <p:txBody>
            <a:bodyPr wrap="square" rtlCol="0">
              <a:spAutoFit/>
            </a:bodyPr>
            <a:lstStyle/>
            <a:p>
              <a:r>
                <a:rPr lang="de-DE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kulinario®</a:t>
              </a:r>
              <a:endParaRPr lang="de-DE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1" y="122991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Stornierung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1" y="2633422"/>
            <a:ext cx="5031740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b="1" dirty="0"/>
              <a:t>Wie können Sie eine Bestellung stornieren?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r>
              <a:rPr lang="de-DE" sz="1600" dirty="0"/>
              <a:t>Klicken Sie auf den </a:t>
            </a:r>
            <a:r>
              <a:rPr lang="de-DE" sz="1600" b="1" dirty="0"/>
              <a:t>Bestellverlauf</a:t>
            </a:r>
            <a:r>
              <a:rPr lang="de-DE" sz="1600" dirty="0"/>
              <a:t> (das Uhrensymbol in der Leiste unten).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r>
              <a:rPr lang="de-DE" sz="1600" dirty="0"/>
              <a:t>Bei der Bestellung, die Sie stornieren möchten, klicken Sie auf die </a:t>
            </a:r>
            <a:r>
              <a:rPr lang="de-DE" sz="1600" b="1" dirty="0"/>
              <a:t>drei Punkte </a:t>
            </a:r>
            <a:r>
              <a:rPr lang="de-DE" sz="1600" dirty="0"/>
              <a:t>rechts oben.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r>
              <a:rPr lang="de-DE" sz="1600" dirty="0"/>
              <a:t>Wählen Sie „</a:t>
            </a:r>
            <a:r>
              <a:rPr lang="de-DE" sz="1600" b="1" dirty="0"/>
              <a:t>Bestellung stornieren</a:t>
            </a:r>
            <a:r>
              <a:rPr lang="de-DE" sz="1600" dirty="0"/>
              <a:t>“.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Ihr </a:t>
            </a:r>
            <a:r>
              <a:rPr lang="de-DE" sz="1600" b="1" dirty="0"/>
              <a:t>Guthaben</a:t>
            </a:r>
            <a:r>
              <a:rPr lang="de-DE" sz="1600" dirty="0"/>
              <a:t> wird automatisch wieder aufgefüllt.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endParaRPr lang="de-DE" sz="1600" dirty="0"/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+mj-lt"/>
              <a:buAutoNum type="arabicPeriod"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4DD36A-B40F-1329-1FA3-C3430BC8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241" r="4144"/>
          <a:stretch/>
        </p:blipFill>
        <p:spPr>
          <a:xfrm>
            <a:off x="6343833" y="2093494"/>
            <a:ext cx="1903218" cy="404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39D08CA-02BE-5C6D-4DAC-6D0E45AB01CF}"/>
              </a:ext>
            </a:extLst>
          </p:cNvPr>
          <p:cNvSpPr/>
          <p:nvPr/>
        </p:nvSpPr>
        <p:spPr>
          <a:xfrm rot="20181302">
            <a:off x="5646295" y="1705049"/>
            <a:ext cx="1432341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Bestellverlauf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B838E3-1743-BB3C-B9F2-79DFBFC6B337}"/>
              </a:ext>
            </a:extLst>
          </p:cNvPr>
          <p:cNvSpPr txBox="1"/>
          <p:nvPr/>
        </p:nvSpPr>
        <p:spPr>
          <a:xfrm>
            <a:off x="6833938" y="2149956"/>
            <a:ext cx="141311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900" b="1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E269A1-2F08-6155-569C-CD598EE4AB15}"/>
              </a:ext>
            </a:extLst>
          </p:cNvPr>
          <p:cNvSpPr txBox="1"/>
          <p:nvPr/>
        </p:nvSpPr>
        <p:spPr>
          <a:xfrm>
            <a:off x="6833938" y="3884610"/>
            <a:ext cx="141311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900" b="1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38AD24-E03E-0575-5276-CEA65A5F8597}"/>
              </a:ext>
            </a:extLst>
          </p:cNvPr>
          <p:cNvSpPr txBox="1"/>
          <p:nvPr/>
        </p:nvSpPr>
        <p:spPr>
          <a:xfrm>
            <a:off x="6833938" y="5263095"/>
            <a:ext cx="141311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900" b="1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8AF5C4A-03D7-E97C-9A93-C37176521C14}"/>
              </a:ext>
            </a:extLst>
          </p:cNvPr>
          <p:cNvSpPr/>
          <p:nvPr/>
        </p:nvSpPr>
        <p:spPr>
          <a:xfrm rot="5400000">
            <a:off x="6768773" y="5131905"/>
            <a:ext cx="692497" cy="493210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79C5F3F9-AB18-1281-9D31-25ADDEFE6BCB}"/>
              </a:ext>
            </a:extLst>
          </p:cNvPr>
          <p:cNvSpPr/>
          <p:nvPr/>
        </p:nvSpPr>
        <p:spPr>
          <a:xfrm rot="19892353">
            <a:off x="9764440" y="2727879"/>
            <a:ext cx="692497" cy="493210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09EB0E5-1670-3266-9F96-BE41951E34F4}"/>
              </a:ext>
            </a:extLst>
          </p:cNvPr>
          <p:cNvSpPr/>
          <p:nvPr/>
        </p:nvSpPr>
        <p:spPr>
          <a:xfrm rot="20181302">
            <a:off x="8168054" y="1722277"/>
            <a:ext cx="1581326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Menü stornieren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E447FB99-E79F-B8A9-0A90-146C1B5EEF0B}"/>
              </a:ext>
            </a:extLst>
          </p:cNvPr>
          <p:cNvSpPr/>
          <p:nvPr/>
        </p:nvSpPr>
        <p:spPr>
          <a:xfrm rot="19892353">
            <a:off x="8570558" y="4135229"/>
            <a:ext cx="692497" cy="493210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8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1" y="122991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Sonstiges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1" y="2633422"/>
            <a:ext cx="5031740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b="1" dirty="0"/>
              <a:t>6.1 Bestellbestätigung &amp; Rechnung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Beides erhalten Sie nach der Bestellung per Mail.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b="1" dirty="0"/>
              <a:t>6.2 Rückbuchung des Restguthabens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Am Ende des Schuljahres können Sie sich Ihr Restguthaben rückbuchen lassen – melden Sie </a:t>
            </a:r>
            <a:br>
              <a:rPr lang="de-DE" sz="1600" dirty="0"/>
            </a:br>
            <a:r>
              <a:rPr lang="de-DE" sz="1600" dirty="0"/>
              <a:t>sich dazu gerne bei hallo@kulinario.at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28966" b="1"/>
          <a:stretch/>
        </p:blipFill>
        <p:spPr>
          <a:xfrm>
            <a:off x="6708418" y="2239466"/>
            <a:ext cx="4553140" cy="375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0E269A1-2F08-6155-569C-CD598EE4AB15}"/>
              </a:ext>
            </a:extLst>
          </p:cNvPr>
          <p:cNvSpPr txBox="1"/>
          <p:nvPr/>
        </p:nvSpPr>
        <p:spPr>
          <a:xfrm>
            <a:off x="6833938" y="3884610"/>
            <a:ext cx="141311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900" b="1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B4E03CF-3319-03ED-F9C6-CAEA01B6CBEC}"/>
              </a:ext>
            </a:extLst>
          </p:cNvPr>
          <p:cNvSpPr/>
          <p:nvPr/>
        </p:nvSpPr>
        <p:spPr>
          <a:xfrm rot="20181302">
            <a:off x="6025772" y="1890980"/>
            <a:ext cx="1616333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Bestellbestätigung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4F55FA-EAE7-FB6D-E00D-885BA35D59C9}"/>
              </a:ext>
            </a:extLst>
          </p:cNvPr>
          <p:cNvSpPr txBox="1"/>
          <p:nvPr/>
        </p:nvSpPr>
        <p:spPr>
          <a:xfrm>
            <a:off x="7026214" y="5387928"/>
            <a:ext cx="1580376" cy="200055"/>
          </a:xfrm>
          <a:prstGeom prst="rect">
            <a:avLst/>
          </a:prstGeom>
          <a:solidFill>
            <a:srgbClr val="343A40"/>
          </a:solidFill>
        </p:spPr>
        <p:txBody>
          <a:bodyPr wrap="square" rtlCol="0">
            <a:spAutoFit/>
          </a:bodyPr>
          <a:lstStyle/>
          <a:p>
            <a:endParaRPr lang="de-DE" sz="700" dirty="0">
              <a:solidFill>
                <a:schemeClr val="tx1">
                  <a:lumMod val="75000"/>
                  <a:lumOff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2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49DF0E8-D261-91A9-5B46-1C60EC6E3F0F}"/>
              </a:ext>
            </a:extLst>
          </p:cNvPr>
          <p:cNvSpPr/>
          <p:nvPr/>
        </p:nvSpPr>
        <p:spPr>
          <a:xfrm>
            <a:off x="1064260" y="3882452"/>
            <a:ext cx="540199" cy="540199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8E81A5D-414F-1492-3183-492AA9EC64BF}"/>
              </a:ext>
            </a:extLst>
          </p:cNvPr>
          <p:cNvSpPr txBox="1">
            <a:spLocks/>
          </p:cNvSpPr>
          <p:nvPr/>
        </p:nvSpPr>
        <p:spPr>
          <a:xfrm>
            <a:off x="1064260" y="1756606"/>
            <a:ext cx="10277508" cy="186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fontAlgn="base">
              <a:lnSpc>
                <a:spcPct val="110000"/>
              </a:lnSpc>
            </a:pPr>
            <a:r>
              <a:rPr lang="de-DE" dirty="0"/>
              <a:t>Wünsche, Fragen oder Anmerkungen?</a:t>
            </a:r>
            <a:br>
              <a:rPr lang="de-DE" dirty="0"/>
            </a:br>
            <a:r>
              <a:rPr lang="de-DE" sz="2800" dirty="0">
                <a:solidFill>
                  <a:srgbClr val="E8AE6A"/>
                </a:solidFill>
                <a:latin typeface="Javaco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Wir helfen gerne!</a:t>
            </a:r>
            <a:endParaRPr lang="de-AT" sz="2800" dirty="0">
              <a:solidFill>
                <a:srgbClr val="E8AE6A"/>
              </a:solidFill>
              <a:latin typeface="Javacom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254F30F-93FF-5B51-ABA1-DCA97C852866}"/>
              </a:ext>
            </a:extLst>
          </p:cNvPr>
          <p:cNvSpPr/>
          <p:nvPr/>
        </p:nvSpPr>
        <p:spPr>
          <a:xfrm>
            <a:off x="1064260" y="4849938"/>
            <a:ext cx="540199" cy="540199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175A19-90D0-6D9B-6589-B186ED6ED347}"/>
              </a:ext>
            </a:extLst>
          </p:cNvPr>
          <p:cNvSpPr/>
          <p:nvPr/>
        </p:nvSpPr>
        <p:spPr>
          <a:xfrm>
            <a:off x="3662482" y="4820642"/>
            <a:ext cx="540199" cy="540199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D5F258-6B76-1E86-2C48-BA9FF0863630}"/>
              </a:ext>
            </a:extLst>
          </p:cNvPr>
          <p:cNvSpPr/>
          <p:nvPr/>
        </p:nvSpPr>
        <p:spPr>
          <a:xfrm>
            <a:off x="1206023" y="5065991"/>
            <a:ext cx="207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Julita Ranic</a:t>
            </a:r>
            <a:b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hallo@kulinario.at</a:t>
            </a: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b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Telefon: 0664 83 84 511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F276BEE-6D5F-8AAF-135F-B8AD4E7B5EDC}"/>
              </a:ext>
            </a:extLst>
          </p:cNvPr>
          <p:cNvSpPr/>
          <p:nvPr/>
        </p:nvSpPr>
        <p:spPr>
          <a:xfrm>
            <a:off x="3804245" y="5065991"/>
            <a:ext cx="26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Larissa Schierhuber</a:t>
            </a:r>
            <a:b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bestellung.linz@kulinario.at</a:t>
            </a: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b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Telefon: 0732 614 614 7698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5A3CABD-1F9D-C782-ED80-8D6BF447A6F4}"/>
              </a:ext>
            </a:extLst>
          </p:cNvPr>
          <p:cNvSpPr/>
          <p:nvPr/>
        </p:nvSpPr>
        <p:spPr>
          <a:xfrm>
            <a:off x="1206023" y="4130194"/>
            <a:ext cx="713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Ihre erste Ansprechperson ist Herr Mag. Kralik –</a:t>
            </a:r>
          </a:p>
          <a:p>
            <a:r>
              <a:rPr lang="de-A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den Fall, dass er Ihnen nicht weiterhelfen kann, sind wir gerne für Sie da!</a:t>
            </a:r>
          </a:p>
        </p:txBody>
      </p:sp>
    </p:spTree>
    <p:extLst>
      <p:ext uri="{BB962C8B-B14F-4D97-AF65-F5344CB8AC3E}">
        <p14:creationId xmlns:p14="http://schemas.microsoft.com/office/powerpoint/2010/main" val="187810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06EA-A1BA-6133-7314-88D55392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Liebe Schülerinnen und Schüler,</a:t>
            </a:r>
            <a:br>
              <a:rPr lang="de-DE" sz="1800" dirty="0"/>
            </a:br>
            <a:r>
              <a:rPr lang="de-DE" sz="1800" dirty="0"/>
              <a:t>liebe Eltern!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Der Schulalltag verlangt </a:t>
            </a:r>
            <a:r>
              <a:rPr lang="de-DE" sz="1800" b="1" dirty="0"/>
              <a:t>hohe Konzentration und viel Energie</a:t>
            </a:r>
            <a:r>
              <a:rPr lang="de-DE" sz="1800" dirty="0"/>
              <a:t>. </a:t>
            </a:r>
            <a:br>
              <a:rPr lang="de-DE" sz="1800" dirty="0"/>
            </a:br>
            <a:r>
              <a:rPr lang="de-DE" sz="1800" dirty="0"/>
              <a:t>Daher braucht es die </a:t>
            </a:r>
            <a:r>
              <a:rPr lang="de-DE" sz="1800" b="1" dirty="0"/>
              <a:t>richtigen Mahlzeiten</a:t>
            </a:r>
            <a:r>
              <a:rPr lang="de-DE" sz="1800" dirty="0"/>
              <a:t>, um Körper und Geist fit zu halten.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Es freut uns sehr, dass wir von </a:t>
            </a:r>
            <a:r>
              <a:rPr lang="de-DE" sz="1800" b="1" dirty="0"/>
              <a:t>kulinario</a:t>
            </a:r>
            <a:r>
              <a:rPr lang="de-DE" sz="1800" b="1" baseline="30000" dirty="0"/>
              <a:t>®</a:t>
            </a:r>
            <a:r>
              <a:rPr lang="de-DE" sz="1800" dirty="0"/>
              <a:t> uns darum kümmern dürfen.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br>
              <a:rPr lang="de-DE" sz="1800" dirty="0"/>
            </a:br>
            <a:r>
              <a:rPr lang="de-DE" sz="1800" dirty="0"/>
              <a:t>Im </a:t>
            </a:r>
            <a:r>
              <a:rPr lang="de-DE" sz="1800" b="1" dirty="0"/>
              <a:t>Körnergymnasium </a:t>
            </a:r>
            <a:r>
              <a:rPr lang="de-DE" sz="1800" dirty="0"/>
              <a:t>bieten wir Ihnen: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1921C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Buffetbetrieb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1921C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Frisch gekochte Mittagsmenüs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455CE6-BD0F-A8FE-2F95-4D7BF6F0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60" y="753979"/>
            <a:ext cx="10073640" cy="1868905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</a:pPr>
            <a:r>
              <a:rPr lang="de-DE" sz="3000" dirty="0"/>
              <a:t>Herzlich willkommen!</a:t>
            </a:r>
            <a:br>
              <a:rPr lang="de-DE" sz="4000" dirty="0"/>
            </a:br>
            <a:r>
              <a:rPr lang="de-DE" sz="2800" dirty="0">
                <a:solidFill>
                  <a:srgbClr val="E8AE6A"/>
                </a:solidFill>
                <a:latin typeface="Javaco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Schulbuffet und Mittagessen</a:t>
            </a:r>
            <a:endParaRPr lang="de-AT" sz="2800" dirty="0">
              <a:solidFill>
                <a:srgbClr val="E8AE6A"/>
              </a:solidFill>
              <a:latin typeface="Javacom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1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06EA-A1BA-6133-7314-88D55392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Täglich stehen </a:t>
            </a:r>
            <a:r>
              <a:rPr lang="de-DE" sz="1800" b="1" dirty="0"/>
              <a:t>zwei unterschiedliche Menüs </a:t>
            </a:r>
            <a:r>
              <a:rPr lang="de-DE" sz="1800" dirty="0"/>
              <a:t>zur Auswahl.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Ein Menü besteht aus </a:t>
            </a:r>
            <a:r>
              <a:rPr lang="de-DE" sz="1800" b="1" dirty="0"/>
              <a:t>zwei Gängen</a:t>
            </a:r>
            <a:r>
              <a:rPr lang="de-DE" sz="1800" dirty="0"/>
              <a:t>: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Hauptgericht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Suppe oder Dessert (abwechselnd)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Der </a:t>
            </a:r>
            <a:r>
              <a:rPr lang="de-DE" sz="1800" b="1" dirty="0"/>
              <a:t>Preis pro Menü </a:t>
            </a:r>
            <a:r>
              <a:rPr lang="de-DE" sz="1800" dirty="0"/>
              <a:t>beläuft sich auf</a:t>
            </a:r>
            <a:r>
              <a:rPr lang="de-DE" sz="1800" b="1" dirty="0"/>
              <a:t> 6,65 € </a:t>
            </a:r>
            <a:r>
              <a:rPr lang="de-DE" sz="1800" dirty="0"/>
              <a:t>inkl. MwSt.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Das </a:t>
            </a:r>
            <a:r>
              <a:rPr lang="de-DE" sz="1800" b="1" dirty="0"/>
              <a:t>Schulbuffet</a:t>
            </a:r>
            <a:r>
              <a:rPr lang="de-DE" sz="1800" dirty="0"/>
              <a:t> öffnet am </a:t>
            </a:r>
            <a:r>
              <a:rPr lang="de-DE" sz="1800" b="1" dirty="0"/>
              <a:t>09.09.2025</a:t>
            </a:r>
            <a:r>
              <a:rPr lang="de-DE" sz="1800" dirty="0"/>
              <a:t> seine Pforten –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das </a:t>
            </a:r>
            <a:r>
              <a:rPr lang="de-DE" sz="1800" b="1" dirty="0"/>
              <a:t>erste Mittagsmenü </a:t>
            </a:r>
            <a:r>
              <a:rPr lang="de-DE" sz="1800" dirty="0"/>
              <a:t>gibt es am </a:t>
            </a:r>
            <a:r>
              <a:rPr lang="de-DE" sz="1800" b="1" dirty="0"/>
              <a:t>15.09.2025</a:t>
            </a:r>
            <a:r>
              <a:rPr lang="de-DE" sz="1800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455CE6-BD0F-A8FE-2F95-4D7BF6F0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60" y="753979"/>
            <a:ext cx="10073640" cy="1868905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</a:pPr>
            <a:r>
              <a:rPr lang="de-DE" sz="3000" dirty="0"/>
              <a:t>Herzlich willkommen!</a:t>
            </a:r>
            <a:br>
              <a:rPr lang="de-DE" sz="4000" dirty="0"/>
            </a:br>
            <a:r>
              <a:rPr lang="de-DE" sz="2800" dirty="0">
                <a:solidFill>
                  <a:srgbClr val="E8AE6A"/>
                </a:solidFill>
                <a:latin typeface="Javaco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Schulbuffet und Mittagessen</a:t>
            </a:r>
            <a:endParaRPr lang="de-AT" sz="2800" dirty="0">
              <a:solidFill>
                <a:srgbClr val="E8AE6A"/>
              </a:solidFill>
              <a:latin typeface="Javacom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2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06EA-A1BA-6133-7314-88D55392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Wie funktioniert der </a:t>
            </a:r>
            <a:r>
              <a:rPr lang="de-DE" sz="1800" b="1" dirty="0"/>
              <a:t>Bestellvorgang</a:t>
            </a:r>
            <a:r>
              <a:rPr lang="de-DE" sz="1800" dirty="0"/>
              <a:t> für unsere Mittagsmenüs?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Welche </a:t>
            </a:r>
            <a:r>
              <a:rPr lang="de-DE" sz="1800" b="1" dirty="0"/>
              <a:t>Bestellfristen</a:t>
            </a:r>
            <a:r>
              <a:rPr lang="de-DE" sz="1800" dirty="0"/>
              <a:t> gibt es?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Wie kann ich </a:t>
            </a:r>
            <a:r>
              <a:rPr lang="de-DE" sz="1800" b="1" dirty="0"/>
              <a:t>bezahlen</a:t>
            </a:r>
            <a:r>
              <a:rPr lang="de-DE" sz="1800" dirty="0"/>
              <a:t>?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All das und mehr verraten wir Ihnen hier in diesem </a:t>
            </a:r>
            <a:r>
              <a:rPr lang="de-DE" sz="1800" b="1" dirty="0"/>
              <a:t>Leitfaden</a:t>
            </a:r>
            <a:r>
              <a:rPr lang="de-DE" sz="1800" dirty="0"/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dirty="0"/>
              <a:t>Wir freuen uns darauf, Sie kulinarisch verwöhnen zu dürfen!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800" b="1" dirty="0"/>
              <a:t>Ihr</a:t>
            </a:r>
            <a:r>
              <a:rPr lang="de-DE" sz="1800" dirty="0"/>
              <a:t> </a:t>
            </a:r>
            <a:r>
              <a:rPr lang="de-DE" sz="1800" b="1" dirty="0"/>
              <a:t>kulinario</a:t>
            </a:r>
            <a:r>
              <a:rPr lang="de-DE" sz="1800" b="1" baseline="30000" dirty="0"/>
              <a:t>®</a:t>
            </a:r>
            <a:r>
              <a:rPr lang="de-DE" sz="1800" b="1" dirty="0"/>
              <a:t> Team</a:t>
            </a:r>
            <a:endParaRPr lang="de-DE" sz="1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455CE6-BD0F-A8FE-2F95-4D7BF6F0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60" y="753979"/>
            <a:ext cx="10073640" cy="1868905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</a:pPr>
            <a:r>
              <a:rPr lang="de-DE" sz="3000" dirty="0"/>
              <a:t>Herzlich willkommen!</a:t>
            </a:r>
            <a:br>
              <a:rPr lang="de-DE" sz="4000" dirty="0"/>
            </a:br>
            <a:r>
              <a:rPr lang="de-DE" sz="2800" dirty="0">
                <a:solidFill>
                  <a:srgbClr val="E8AE6A"/>
                </a:solidFill>
                <a:latin typeface="Javaco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Schulbuffet und Mittagessen</a:t>
            </a:r>
            <a:endParaRPr lang="de-AT" sz="2800" dirty="0">
              <a:solidFill>
                <a:srgbClr val="E8AE6A"/>
              </a:solidFill>
              <a:latin typeface="Javacom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4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8E81A5D-414F-1492-3183-492AA9EC64BF}"/>
              </a:ext>
            </a:extLst>
          </p:cNvPr>
          <p:cNvSpPr txBox="1">
            <a:spLocks/>
          </p:cNvSpPr>
          <p:nvPr/>
        </p:nvSpPr>
        <p:spPr>
          <a:xfrm>
            <a:off x="1064260" y="2414328"/>
            <a:ext cx="10073640" cy="186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fontAlgn="base">
              <a:lnSpc>
                <a:spcPct val="110000"/>
              </a:lnSpc>
            </a:pPr>
            <a:r>
              <a:rPr lang="de-DE" dirty="0"/>
              <a:t>Leitfaden zum Vorbestellsystem</a:t>
            </a:r>
            <a:br>
              <a:rPr lang="de-DE" dirty="0"/>
            </a:br>
            <a:r>
              <a:rPr lang="de-DE" sz="2800" dirty="0">
                <a:solidFill>
                  <a:srgbClr val="E8AE6A"/>
                </a:solidFill>
                <a:latin typeface="Javaco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Schritt-für-Schritt-Anleitung</a:t>
            </a:r>
            <a:endParaRPr lang="de-AT" sz="2800" dirty="0">
              <a:solidFill>
                <a:srgbClr val="E8AE6A"/>
              </a:solidFill>
              <a:latin typeface="Javacom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Registrierung &amp; Anmeldung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65012-8C13-FECE-F65C-AFD68FA4EC8B}"/>
              </a:ext>
            </a:extLst>
          </p:cNvPr>
          <p:cNvSpPr txBox="1">
            <a:spLocks/>
          </p:cNvSpPr>
          <p:nvPr/>
        </p:nvSpPr>
        <p:spPr>
          <a:xfrm>
            <a:off x="1064260" y="2651623"/>
            <a:ext cx="7518266" cy="37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b="1" dirty="0"/>
              <a:t>Ihr Kind geht zum ersten Mal Mittagessen?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Dann melden Sie es bitte bis </a:t>
            </a:r>
            <a:r>
              <a:rPr lang="de-DE" sz="1600" b="1" dirty="0"/>
              <a:t>10.09.2025 </a:t>
            </a:r>
            <a:r>
              <a:rPr lang="de-DE" sz="1600" dirty="0"/>
              <a:t>bei Herrn Mag. Kralik</a:t>
            </a:r>
            <a:br>
              <a:rPr lang="de-DE" sz="1600" dirty="0"/>
            </a:br>
            <a:r>
              <a:rPr lang="de-DE" sz="1600" dirty="0"/>
              <a:t>fürs Mittagessen an. </a:t>
            </a:r>
            <a:r>
              <a:rPr lang="de-DE" sz="1600" b="1" dirty="0"/>
              <a:t>Folgende Daten </a:t>
            </a:r>
            <a:r>
              <a:rPr lang="de-DE" sz="1600" dirty="0"/>
              <a:t>werden benötigt: </a:t>
            </a:r>
            <a:br>
              <a:rPr lang="de-DE" sz="1600" dirty="0"/>
            </a:br>
            <a:r>
              <a:rPr lang="de-DE" sz="1600" dirty="0"/>
              <a:t>Vorname, Nachname, E-Mail-Adresse (= User), Klasse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b="1" dirty="0"/>
              <a:t>Achtung</a:t>
            </a:r>
            <a:r>
              <a:rPr lang="de-DE" sz="1600" dirty="0"/>
              <a:t>: Geschwisterkinder haben den gleichen User </a:t>
            </a:r>
            <a:br>
              <a:rPr lang="de-DE" sz="1600" dirty="0"/>
            </a:br>
            <a:r>
              <a:rPr lang="de-DE" sz="1600" dirty="0"/>
              <a:t>(z.B. Max &amp; Moritz | Mustermann | familie.mustermann@aon.at | 1A, 2B)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b="1" dirty="0"/>
              <a:t>Ihr Kind ist bereits vom Vorjahr angemeldet?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Dann müssen Sie sich nicht erneut registrieren –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benutzen Sie gern Ihre Log-in-Daten vom Vorjahr.</a:t>
            </a:r>
          </a:p>
        </p:txBody>
      </p:sp>
    </p:spTree>
    <p:extLst>
      <p:ext uri="{BB962C8B-B14F-4D97-AF65-F5344CB8AC3E}">
        <p14:creationId xmlns:p14="http://schemas.microsoft.com/office/powerpoint/2010/main" val="425631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Registrierung &amp; Anmeldung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0" y="2633422"/>
            <a:ext cx="5220106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Wenn Sie sich neu registrieren, erhalten Sie am </a:t>
            </a:r>
            <a:r>
              <a:rPr lang="de-DE" sz="1600" b="1" dirty="0"/>
              <a:t>10.09.2025 </a:t>
            </a:r>
            <a:r>
              <a:rPr lang="de-DE" sz="1600" dirty="0"/>
              <a:t>zwischen 15:00 und 20:00 Uhr</a:t>
            </a:r>
            <a:br>
              <a:rPr lang="de-DE" sz="1600" dirty="0"/>
            </a:br>
            <a:r>
              <a:rPr lang="de-DE" sz="1600" dirty="0"/>
              <a:t>Ihre </a:t>
            </a:r>
            <a:r>
              <a:rPr lang="de-DE" sz="1600" b="1" dirty="0"/>
              <a:t>Zugangsdaten für die kulinario</a:t>
            </a:r>
            <a:r>
              <a:rPr lang="de-DE" sz="1600" b="1" baseline="30000" dirty="0"/>
              <a:t>®</a:t>
            </a:r>
            <a:r>
              <a:rPr lang="de-DE" sz="1600" b="1" dirty="0"/>
              <a:t> App </a:t>
            </a:r>
            <a:br>
              <a:rPr lang="de-DE" sz="1600" b="1" dirty="0"/>
            </a:br>
            <a:r>
              <a:rPr lang="de-DE" sz="1600" dirty="0"/>
              <a:t>über die Mailadresse, die Sie angegeben haben.</a:t>
            </a:r>
            <a:br>
              <a:rPr lang="de-DE" sz="1600" dirty="0"/>
            </a:br>
            <a:r>
              <a:rPr lang="de-DE" sz="1600" dirty="0"/>
              <a:t>(Checken Sie bitte auch den Spam-Ordner </a:t>
            </a:r>
            <a:r>
              <a:rPr lang="de-DE" sz="1600" dirty="0">
                <a:sym typeface="Wingdings" panose="05000000000000000000" pitchFamily="2" charset="2"/>
              </a:rPr>
              <a:t>)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600" dirty="0">
              <a:sym typeface="Wingdings" panose="05000000000000000000" pitchFamily="2" charset="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>
                <a:sym typeface="Wingdings" panose="05000000000000000000" pitchFamily="2" charset="2"/>
              </a:rPr>
              <a:t>Laden Sie sich jetzt die </a:t>
            </a:r>
            <a:r>
              <a:rPr lang="de-DE" sz="1600" b="1" dirty="0"/>
              <a:t>kulinario</a:t>
            </a:r>
            <a:r>
              <a:rPr lang="de-DE" sz="1600" b="1" baseline="30000" dirty="0"/>
              <a:t>®</a:t>
            </a:r>
            <a:r>
              <a:rPr lang="de-DE" sz="1600" b="1" dirty="0"/>
              <a:t> App </a:t>
            </a:r>
            <a:br>
              <a:rPr lang="de-DE" sz="1600" dirty="0"/>
            </a:br>
            <a:r>
              <a:rPr lang="de-DE" sz="1600" dirty="0"/>
              <a:t>für Android oder iOS herunter.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Alternativ können Sie die Bestellung auch </a:t>
            </a:r>
            <a:br>
              <a:rPr lang="de-DE" sz="1600" dirty="0"/>
            </a:br>
            <a:r>
              <a:rPr lang="de-DE" sz="1600" dirty="0"/>
              <a:t>ohne App über den </a:t>
            </a:r>
            <a:r>
              <a:rPr lang="de-DE" sz="1600" b="1" dirty="0"/>
              <a:t>Webshop</a:t>
            </a:r>
            <a:r>
              <a:rPr lang="de-DE" sz="1600" dirty="0"/>
              <a:t> durchführen.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BC8254-C52A-ED7A-C709-A0604D25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5337" y="2764318"/>
            <a:ext cx="4006089" cy="292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834F9F9-B353-991E-1482-088623E7D855}"/>
              </a:ext>
            </a:extLst>
          </p:cNvPr>
          <p:cNvSpPr/>
          <p:nvPr/>
        </p:nvSpPr>
        <p:spPr>
          <a:xfrm rot="20181302">
            <a:off x="6324633" y="2452931"/>
            <a:ext cx="1339892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Mustermail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AD9703C-0C62-BE0C-3F72-CC45E93242B5}"/>
              </a:ext>
            </a:extLst>
          </p:cNvPr>
          <p:cNvCxnSpPr>
            <a:cxnSpLocks/>
          </p:cNvCxnSpPr>
          <p:nvPr/>
        </p:nvCxnSpPr>
        <p:spPr>
          <a:xfrm>
            <a:off x="5053263" y="4451684"/>
            <a:ext cx="1981200" cy="0"/>
          </a:xfrm>
          <a:prstGeom prst="straightConnector1">
            <a:avLst/>
          </a:prstGeom>
          <a:ln>
            <a:solidFill>
              <a:srgbClr val="E8AE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8300E45-15AB-B156-2C8A-B44F8DF0133B}"/>
              </a:ext>
            </a:extLst>
          </p:cNvPr>
          <p:cNvSpPr/>
          <p:nvPr/>
        </p:nvSpPr>
        <p:spPr>
          <a:xfrm>
            <a:off x="6970295" y="4331368"/>
            <a:ext cx="962526" cy="256674"/>
          </a:xfrm>
          <a:prstGeom prst="roundRect">
            <a:avLst/>
          </a:prstGeom>
          <a:noFill/>
          <a:ln w="3175">
            <a:solidFill>
              <a:srgbClr val="E8AE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BA55311-A3A2-4C54-4D24-D7298C9FA17F}"/>
              </a:ext>
            </a:extLst>
          </p:cNvPr>
          <p:cNvSpPr/>
          <p:nvPr/>
        </p:nvSpPr>
        <p:spPr>
          <a:xfrm>
            <a:off x="6970295" y="4588041"/>
            <a:ext cx="962526" cy="120313"/>
          </a:xfrm>
          <a:prstGeom prst="roundRect">
            <a:avLst/>
          </a:prstGeom>
          <a:noFill/>
          <a:ln w="3175">
            <a:solidFill>
              <a:srgbClr val="2134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AF42593-3C81-02EB-9A06-0589C0759EF1}"/>
              </a:ext>
            </a:extLst>
          </p:cNvPr>
          <p:cNvCxnSpPr>
            <a:cxnSpLocks/>
          </p:cNvCxnSpPr>
          <p:nvPr/>
        </p:nvCxnSpPr>
        <p:spPr>
          <a:xfrm flipV="1">
            <a:off x="5374105" y="4700337"/>
            <a:ext cx="1644316" cy="513347"/>
          </a:xfrm>
          <a:prstGeom prst="straightConnector1">
            <a:avLst/>
          </a:prstGeom>
          <a:ln>
            <a:solidFill>
              <a:srgbClr val="2134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4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Registrierung &amp; Anmeldung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0" y="2633422"/>
            <a:ext cx="5220106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Öffnen Sie die App.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Jetzt können Sie sich mit den Zugangsdaten,</a:t>
            </a:r>
            <a:br>
              <a:rPr lang="de-DE" sz="1600" dirty="0"/>
            </a:br>
            <a:r>
              <a:rPr lang="de-DE" sz="1600" dirty="0"/>
              <a:t>die Sie per Mail erhalten haben, </a:t>
            </a:r>
            <a:r>
              <a:rPr lang="de-DE" sz="1600" b="1" dirty="0"/>
              <a:t>einloggen</a:t>
            </a:r>
            <a:r>
              <a:rPr lang="de-DE" sz="1600" dirty="0"/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Ihr </a:t>
            </a:r>
            <a:r>
              <a:rPr lang="de-DE" sz="1600" b="1" dirty="0"/>
              <a:t>Passwort</a:t>
            </a:r>
            <a:r>
              <a:rPr lang="de-DE" sz="1600" dirty="0"/>
              <a:t> können Sie jederzeit ändern.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de-DE" sz="1600" dirty="0"/>
              <a:t>Dazu gehen Sie in der App auf Ihr Profil </a:t>
            </a:r>
            <a:br>
              <a:rPr lang="de-DE" sz="1600" dirty="0"/>
            </a:br>
            <a:r>
              <a:rPr lang="de-DE" sz="1600" dirty="0"/>
              <a:t>und klicken auf „Passwort ändern“.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BC8254-C52A-ED7A-C709-A0604D25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"/>
          <a:stretch/>
        </p:blipFill>
        <p:spPr>
          <a:xfrm>
            <a:off x="6914335" y="2029326"/>
            <a:ext cx="2157882" cy="404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ED7F163-91E9-C0F2-DF3B-3D7DD5453A66}"/>
              </a:ext>
            </a:extLst>
          </p:cNvPr>
          <p:cNvSpPr/>
          <p:nvPr/>
        </p:nvSpPr>
        <p:spPr>
          <a:xfrm>
            <a:off x="6152149" y="4804610"/>
            <a:ext cx="930441" cy="489284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DB098A6-E604-CB0A-4E54-1A350BCE0B7A}"/>
              </a:ext>
            </a:extLst>
          </p:cNvPr>
          <p:cNvSpPr/>
          <p:nvPr/>
        </p:nvSpPr>
        <p:spPr>
          <a:xfrm rot="20181302">
            <a:off x="5917024" y="1788694"/>
            <a:ext cx="2026195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Startbildschirm der App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" y="4945419"/>
            <a:ext cx="983903" cy="9592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5179044-4E3E-BA20-3756-42EC99269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 b="3278"/>
          <a:stretch/>
        </p:blipFill>
        <p:spPr>
          <a:xfrm>
            <a:off x="9325111" y="2029324"/>
            <a:ext cx="2196107" cy="404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587FAB3-07BC-7E37-A9C9-9AF67BF710F4}"/>
              </a:ext>
            </a:extLst>
          </p:cNvPr>
          <p:cNvSpPr/>
          <p:nvPr/>
        </p:nvSpPr>
        <p:spPr>
          <a:xfrm rot="20181302">
            <a:off x="8684066" y="1788692"/>
            <a:ext cx="1474575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E8AE6A"/>
                </a:solidFill>
              </a:rPr>
              <a:t>Passwort ändern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66F03F4-F542-150B-A88D-CEFAA173DF90}"/>
              </a:ext>
            </a:extLst>
          </p:cNvPr>
          <p:cNvSpPr/>
          <p:nvPr/>
        </p:nvSpPr>
        <p:spPr>
          <a:xfrm rot="20079306">
            <a:off x="9894601" y="6004735"/>
            <a:ext cx="930441" cy="489284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A64E72-71E2-6E02-2864-9EA5EDBC788D}"/>
              </a:ext>
            </a:extLst>
          </p:cNvPr>
          <p:cNvSpPr txBox="1"/>
          <p:nvPr/>
        </p:nvSpPr>
        <p:spPr>
          <a:xfrm>
            <a:off x="9325111" y="3048000"/>
            <a:ext cx="2196107" cy="307777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Caroline Kulinario-Gast</a:t>
            </a:r>
          </a:p>
          <a:p>
            <a:pPr algn="ctr"/>
            <a:r>
              <a:rPr lang="de-DE" sz="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kulinario-gast@testmail.at</a:t>
            </a:r>
          </a:p>
        </p:txBody>
      </p:sp>
    </p:spTree>
    <p:extLst>
      <p:ext uri="{BB962C8B-B14F-4D97-AF65-F5344CB8AC3E}">
        <p14:creationId xmlns:p14="http://schemas.microsoft.com/office/powerpoint/2010/main" val="17937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01B5EBD-4DF3-40F9-84A3-BA59139B2408" descr="Bildschirmfoto 2025-06-18 um 10.46.35.jpeg">
            <a:extLst>
              <a:ext uri="{FF2B5EF4-FFF2-40B4-BE49-F238E27FC236}">
                <a16:creationId xmlns:a16="http://schemas.microsoft.com/office/drawing/2014/main" id="{F6AB4579-DAD1-A0CD-AE05-D0EEDB08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95" y="1812858"/>
            <a:ext cx="2039736" cy="441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6ED539C-6D2A-F293-2739-727A483B6AD9}"/>
              </a:ext>
            </a:extLst>
          </p:cNvPr>
          <p:cNvSpPr/>
          <p:nvPr/>
        </p:nvSpPr>
        <p:spPr>
          <a:xfrm>
            <a:off x="255104" y="690973"/>
            <a:ext cx="1123298" cy="1123298"/>
          </a:xfrm>
          <a:prstGeom prst="ellipse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</a:t>
            </a: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4260" y="1252622"/>
            <a:ext cx="10073640" cy="9017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de-DE" sz="3000" dirty="0"/>
              <a:t>Aufladen des Guthabens</a:t>
            </a:r>
            <a:br>
              <a:rPr lang="de-DE" sz="3000" dirty="0"/>
            </a:br>
            <a:endParaRPr lang="de-AT" sz="3000" dirty="0">
              <a:latin typeface="Javacom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12B0984-58A1-A0CB-37C2-A44EEF8A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0" y="2633422"/>
            <a:ext cx="5220106" cy="376737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Laden Sie jetzt Guthaben (mindestens 30 €)</a:t>
            </a:r>
            <a:br>
              <a:rPr lang="de-DE" sz="1600" dirty="0"/>
            </a:br>
            <a:r>
              <a:rPr lang="de-DE" sz="1600" dirty="0"/>
              <a:t>auf Ihr </a:t>
            </a:r>
            <a:r>
              <a:rPr lang="de-DE" sz="1600" b="1" dirty="0"/>
              <a:t>Kundenkonto.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b="1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Klicken Sie dazu auf „</a:t>
            </a:r>
            <a:r>
              <a:rPr lang="de-DE" sz="1600" b="1" dirty="0"/>
              <a:t>+ aufbuchen</a:t>
            </a:r>
            <a:r>
              <a:rPr lang="de-DE" sz="1600" dirty="0"/>
              <a:t>“ rechts oben.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Sie können die Transaktion entweder</a:t>
            </a:r>
            <a:br>
              <a:rPr lang="de-DE" sz="1600" dirty="0"/>
            </a:br>
            <a:r>
              <a:rPr lang="de-DE" sz="1600" dirty="0"/>
              <a:t>mit Debit- oder Kreditkarte durchführen.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endParaRPr lang="de-DE" sz="1600" dirty="0"/>
          </a:p>
          <a:p>
            <a:pPr fontAlgn="base">
              <a:lnSpc>
                <a:spcPct val="110000"/>
              </a:lnSpc>
              <a:spcBef>
                <a:spcPct val="0"/>
              </a:spcBef>
              <a:buClr>
                <a:srgbClr val="E8AE6A"/>
              </a:buClr>
            </a:pPr>
            <a:r>
              <a:rPr lang="de-DE" sz="1600" dirty="0"/>
              <a:t>Bitte beachten Sie, dass </a:t>
            </a:r>
            <a:r>
              <a:rPr lang="de-DE" sz="1600" b="1" dirty="0"/>
              <a:t>alle gängigen Bankomatkarten </a:t>
            </a:r>
            <a:r>
              <a:rPr lang="de-DE" sz="1600" dirty="0"/>
              <a:t>hierfür verwendet werden können.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ED7F163-91E9-C0F2-DF3B-3D7DD5453A66}"/>
              </a:ext>
            </a:extLst>
          </p:cNvPr>
          <p:cNvSpPr/>
          <p:nvPr/>
        </p:nvSpPr>
        <p:spPr>
          <a:xfrm rot="13831396">
            <a:off x="9795944" y="3288549"/>
            <a:ext cx="853115" cy="489284"/>
          </a:xfrm>
          <a:prstGeom prst="rightArrow">
            <a:avLst/>
          </a:prstGeom>
          <a:solidFill>
            <a:srgbClr val="2134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DB098A6-E604-CB0A-4E54-1A350BCE0B7A}"/>
              </a:ext>
            </a:extLst>
          </p:cNvPr>
          <p:cNvSpPr/>
          <p:nvPr/>
        </p:nvSpPr>
        <p:spPr>
          <a:xfrm rot="20181302">
            <a:off x="7350053" y="1499938"/>
            <a:ext cx="1554968" cy="481263"/>
          </a:xfrm>
          <a:prstGeom prst="round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E8AE6A"/>
                </a:solidFill>
              </a:rPr>
              <a:t>Aufladevorgang</a:t>
            </a:r>
            <a:endParaRPr lang="de-DE" sz="1400" dirty="0">
              <a:solidFill>
                <a:srgbClr val="E8A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Breitbild</PresentationFormat>
  <Paragraphs>129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Aptos Narrow</vt:lpstr>
      <vt:lpstr>Arial</vt:lpstr>
      <vt:lpstr>Calibri</vt:lpstr>
      <vt:lpstr>Calibri Light</vt:lpstr>
      <vt:lpstr>Javacom</vt:lpstr>
      <vt:lpstr>Open Sans</vt:lpstr>
      <vt:lpstr>Open Sans Extrabold</vt:lpstr>
      <vt:lpstr>Open Sans Light</vt:lpstr>
      <vt:lpstr>Open Sans SemiBold</vt:lpstr>
      <vt:lpstr>Wingdings</vt:lpstr>
      <vt:lpstr>Office</vt:lpstr>
      <vt:lpstr>Benutzerdefiniertes Design</vt:lpstr>
      <vt:lpstr>PowerPoint-Präsentation</vt:lpstr>
      <vt:lpstr>Herzlich willkommen! Schulbuffet und Mittagessen</vt:lpstr>
      <vt:lpstr>Herzlich willkommen! Schulbuffet und Mittagessen</vt:lpstr>
      <vt:lpstr>Herzlich willkommen! Schulbuffet und Mittagessen</vt:lpstr>
      <vt:lpstr>PowerPoint-Präsentation</vt:lpstr>
      <vt:lpstr>Registrierung &amp; Anmeldung </vt:lpstr>
      <vt:lpstr>Registrierung &amp; Anmeldung </vt:lpstr>
      <vt:lpstr>Registrierung &amp; Anmeldung </vt:lpstr>
      <vt:lpstr>Aufladen des Guthabens </vt:lpstr>
      <vt:lpstr>Aufladen des Guthabens </vt:lpstr>
      <vt:lpstr>Bestellung aufgeben </vt:lpstr>
      <vt:lpstr>PowerPoint-Präsentation</vt:lpstr>
      <vt:lpstr>Abholung des Mittagessens </vt:lpstr>
      <vt:lpstr>Stornierung </vt:lpstr>
      <vt:lpstr>Sonstiges </vt:lpstr>
      <vt:lpstr>PowerPoint-Präsentation</vt:lpstr>
    </vt:vector>
  </TitlesOfParts>
  <Company>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Schiendorfer Magdalena</dc:creator>
  <cp:lastModifiedBy>König Christina</cp:lastModifiedBy>
  <cp:revision>198</cp:revision>
  <dcterms:created xsi:type="dcterms:W3CDTF">2020-07-21T08:42:59Z</dcterms:created>
  <dcterms:modified xsi:type="dcterms:W3CDTF">2025-06-18T09:07:05Z</dcterms:modified>
</cp:coreProperties>
</file>